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3"/>
    <p:restoredTop sz="96327"/>
  </p:normalViewPr>
  <p:slideViewPr>
    <p:cSldViewPr snapToGrid="0">
      <p:cViewPr>
        <p:scale>
          <a:sx n="48" d="100"/>
          <a:sy n="48" d="100"/>
        </p:scale>
        <p:origin x="6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*</a:t>
            </a:r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/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/>
          </a:p>
          <a:p>
            <a:r>
              <a:rPr lang="en-US"/>
              <a:t>#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652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302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49955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607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260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899909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6562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214" algn="l" defTabSz="263330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A33E74A-332F-4D12-A9BE-1C1BFE909412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4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99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1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6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9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3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6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7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14860-83B1-C64B-B113-C7355B9F44CA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01D95-1AEC-9146-9BE5-EF469E642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3.wdp"/><Relationship Id="rId5" Type="http://schemas.openxmlformats.org/officeDocument/2006/relationships/image" Target="../media/image2.jpe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jpe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DF2F3BC0-EC3F-0434-38DA-775450095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4" b="95554" l="9976" r="89994">
                        <a14:foregroundMark x1="62826" y1="49030" x2="68163" y2="49353"/>
                        <a14:foregroundMark x1="60643" y1="46766" x2="60158" y2="54850"/>
                        <a14:foregroundMark x1="36386" y1="31892" x2="62978" y2="34479"/>
                        <a14:foregroundMark x1="62978" y1="34479" x2="55852" y2="28577"/>
                        <a14:foregroundMark x1="55852" y1="28577" x2="39782" y2="31568"/>
                        <a14:foregroundMark x1="51183" y1="32215" x2="55791" y2="33508"/>
                        <a14:foregroundMark x1="49485" y1="30275" x2="56944" y2="33185"/>
                        <a14:foregroundMark x1="56944" y1="33185" x2="51425" y2="29951"/>
                        <a14:foregroundMark x1="38084" y1="88844" x2="43966" y2="95554"/>
                        <a14:foregroundMark x1="43966" y1="95554" x2="52153" y2="92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357" y="2761640"/>
            <a:ext cx="12290310" cy="9211732"/>
          </a:xfrm>
          <a:prstGeom prst="rect">
            <a:avLst/>
          </a:prstGeom>
        </p:spPr>
      </p:pic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1750045" y="1459466"/>
            <a:ext cx="9418321" cy="2326482"/>
          </a:xfrm>
        </p:spPr>
        <p:txBody>
          <a:bodyPr>
            <a:normAutofit/>
          </a:bodyPr>
          <a:lstStyle/>
          <a:p>
            <a:pPr algn="l"/>
            <a:r>
              <a:rPr lang="en-US" sz="14310" dirty="0"/>
              <a:t>Well</a:t>
            </a:r>
            <a:r>
              <a:rPr lang="en-CA" sz="14310" dirty="0"/>
              <a:t>-</a:t>
            </a:r>
            <a:r>
              <a:rPr lang="en-US" sz="14310" dirty="0"/>
              <a:t>Phone</a:t>
            </a:r>
            <a:endParaRPr lang="en-US" sz="11880" dirty="0"/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10749396" y="20132606"/>
            <a:ext cx="11239835" cy="816415"/>
          </a:xfrm>
        </p:spPr>
        <p:txBody>
          <a:bodyPr>
            <a:normAutofit fontScale="92500"/>
          </a:bodyPr>
          <a:lstStyle/>
          <a:p>
            <a:r>
              <a:rPr lang="en-US" sz="4860" dirty="0"/>
              <a:t>Curtis Ficor, </a:t>
            </a:r>
            <a:r>
              <a:rPr lang="en-CA" sz="4860" dirty="0">
                <a:solidFill>
                  <a:srgbClr val="1D2125"/>
                </a:solidFill>
                <a:latin typeface="-apple-system"/>
              </a:rPr>
              <a:t>Sharmarke</a:t>
            </a:r>
            <a:r>
              <a:rPr lang="en-US" sz="4860" dirty="0"/>
              <a:t> Hassan, Jadon Donais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6946027" y="519251"/>
            <a:ext cx="4698168" cy="18685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20798310"/>
            <a:ext cx="32918400" cy="150711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4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rcRect l="3321" t="37714" r="20529" b="24214"/>
          <a:stretch/>
        </p:blipFill>
        <p:spPr>
          <a:xfrm>
            <a:off x="1274205" y="670373"/>
            <a:ext cx="5235846" cy="15663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1137" y="11812291"/>
            <a:ext cx="9368086" cy="6906506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CA" sz="5400" b="1" dirty="0"/>
              <a:t>Features</a:t>
            </a:r>
            <a:r>
              <a:rPr lang="en-US" sz="5400" b="1" dirty="0"/>
              <a:t> </a:t>
            </a:r>
            <a:endParaRPr lang="en-CA" sz="5400" b="1" dirty="0"/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Alarm Clock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Wireless Charging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UV Cleaning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Sleep Environment Sensor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Built-In AI Assistant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Physical, Mental and Emotional Activity Prompts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Automatic Locking Mechanism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EmotionMirror App Integration</a:t>
            </a:r>
            <a:endParaRPr lang="en-US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577289" y="3276473"/>
            <a:ext cx="9258958" cy="7645170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5400" b="1" dirty="0"/>
              <a:t>Introduction</a:t>
            </a:r>
          </a:p>
          <a:p>
            <a:r>
              <a:rPr lang="en-CA" sz="4320" dirty="0">
                <a:solidFill>
                  <a:srgbClr val="000000"/>
                </a:solidFill>
                <a:ea typeface="Calibri" panose="020F0502020204030204"/>
                <a:cs typeface="Calibri" panose="020F0502020204030204"/>
              </a:rPr>
              <a:t>We aimed to improve long term quality of life through a consistent positive reward based system for children, by removing their phones before bed.  </a:t>
            </a:r>
          </a:p>
          <a:p>
            <a:r>
              <a:rPr lang="en-CA" sz="4400" b="0" i="0" dirty="0">
                <a:effectLst/>
                <a:latin typeface="gg sans"/>
              </a:rPr>
              <a:t>This system consists of research proven activities that focus on the users physical, mental, and emotional wellbeing. This provides an interactive and engaging way to establish healthy habits for a lifetime. </a:t>
            </a:r>
            <a:endParaRPr lang="en-CA" sz="4320" dirty="0"/>
          </a:p>
        </p:txBody>
      </p:sp>
      <p:sp>
        <p:nvSpPr>
          <p:cNvPr id="15" name="TextBox 14"/>
          <p:cNvSpPr txBox="1"/>
          <p:nvPr/>
        </p:nvSpPr>
        <p:spPr>
          <a:xfrm>
            <a:off x="22999658" y="8646045"/>
            <a:ext cx="9427605" cy="5576911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5400" b="1" dirty="0"/>
              <a:t>Next Steps</a:t>
            </a:r>
            <a:endParaRPr lang="en-CA" sz="5400" b="1" dirty="0"/>
          </a:p>
          <a:p>
            <a:r>
              <a:rPr lang="en-CA" sz="4320" dirty="0">
                <a:solidFill>
                  <a:srgbClr val="000000"/>
                </a:solidFill>
              </a:rPr>
              <a:t>Turning</a:t>
            </a:r>
            <a:r>
              <a:rPr lang="en-US" sz="4320" dirty="0">
                <a:solidFill>
                  <a:srgbClr val="000000"/>
                </a:solidFill>
              </a:rPr>
              <a:t> the Well</a:t>
            </a:r>
            <a:r>
              <a:rPr lang="en-CA" sz="4320" dirty="0">
                <a:solidFill>
                  <a:srgbClr val="000000"/>
                </a:solidFill>
              </a:rPr>
              <a:t>-P</a:t>
            </a:r>
            <a:r>
              <a:rPr lang="en-US" sz="4320" dirty="0">
                <a:solidFill>
                  <a:srgbClr val="000000"/>
                </a:solidFill>
              </a:rPr>
              <a:t>hone into a usable tool for</a:t>
            </a:r>
            <a:r>
              <a:rPr lang="en-CA" sz="4320" dirty="0">
                <a:solidFill>
                  <a:srgbClr val="000000"/>
                </a:solidFill>
              </a:rPr>
              <a:t> </a:t>
            </a:r>
            <a:r>
              <a:rPr lang="en-US" sz="4320" dirty="0">
                <a:solidFill>
                  <a:srgbClr val="000000"/>
                </a:solidFill>
              </a:rPr>
              <a:t>children</a:t>
            </a:r>
            <a:r>
              <a:rPr lang="en-CA" sz="4320" dirty="0">
                <a:solidFill>
                  <a:srgbClr val="000000"/>
                </a:solidFill>
              </a:rPr>
              <a:t> by: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320" dirty="0">
                <a:solidFill>
                  <a:srgbClr val="000000"/>
                </a:solidFill>
              </a:rPr>
              <a:t>C</a:t>
            </a:r>
            <a:r>
              <a:rPr lang="en-US" sz="4320" dirty="0" err="1">
                <a:solidFill>
                  <a:srgbClr val="000000"/>
                </a:solidFill>
              </a:rPr>
              <a:t>reating</a:t>
            </a:r>
            <a:r>
              <a:rPr lang="en-US" sz="4320" dirty="0">
                <a:solidFill>
                  <a:srgbClr val="000000"/>
                </a:solidFill>
              </a:rPr>
              <a:t> app that controls Well</a:t>
            </a:r>
            <a:r>
              <a:rPr lang="en-CA" sz="4320" dirty="0">
                <a:solidFill>
                  <a:srgbClr val="000000"/>
                </a:solidFill>
              </a:rPr>
              <a:t>-P</a:t>
            </a:r>
            <a:r>
              <a:rPr lang="en-US" sz="4320" dirty="0">
                <a:solidFill>
                  <a:srgbClr val="000000"/>
                </a:solidFill>
              </a:rPr>
              <a:t>hone Lock</a:t>
            </a:r>
            <a:r>
              <a:rPr lang="en-CA" sz="4320" dirty="0">
                <a:solidFill>
                  <a:srgbClr val="000000"/>
                </a:solidFill>
              </a:rPr>
              <a:t>b</a:t>
            </a:r>
            <a:r>
              <a:rPr lang="en-US" sz="4320" dirty="0">
                <a:solidFill>
                  <a:srgbClr val="000000"/>
                </a:solidFill>
              </a:rPr>
              <a:t>ox.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320" dirty="0">
                <a:solidFill>
                  <a:srgbClr val="000000"/>
                </a:solidFill>
              </a:rPr>
              <a:t>List </a:t>
            </a:r>
            <a:r>
              <a:rPr lang="en-US" sz="4320" dirty="0">
                <a:solidFill>
                  <a:srgbClr val="000000"/>
                </a:solidFill>
              </a:rPr>
              <a:t>activities</a:t>
            </a:r>
            <a:r>
              <a:rPr lang="en-CA" sz="4320" dirty="0">
                <a:solidFill>
                  <a:srgbClr val="000000"/>
                </a:solidFill>
              </a:rPr>
              <a:t>/goals</a:t>
            </a:r>
            <a:r>
              <a:rPr lang="en-US" sz="4320" dirty="0">
                <a:solidFill>
                  <a:srgbClr val="000000"/>
                </a:solidFill>
              </a:rPr>
              <a:t> to set </a:t>
            </a:r>
            <a:r>
              <a:rPr lang="en-CA" sz="4320" dirty="0">
                <a:solidFill>
                  <a:srgbClr val="000000"/>
                </a:solidFill>
              </a:rPr>
              <a:t>on app</a:t>
            </a:r>
            <a:endParaRPr lang="en-US" sz="4320" dirty="0">
              <a:solidFill>
                <a:srgbClr val="00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sz="4320" dirty="0">
                <a:solidFill>
                  <a:srgbClr val="000000"/>
                </a:solidFill>
              </a:rPr>
              <a:t>Make </a:t>
            </a:r>
            <a:r>
              <a:rPr lang="en-US" sz="4320" dirty="0">
                <a:solidFill>
                  <a:srgbClr val="000000"/>
                </a:solidFill>
              </a:rPr>
              <a:t>rewards list that </a:t>
            </a:r>
            <a:r>
              <a:rPr lang="en-CA" sz="4320" dirty="0">
                <a:solidFill>
                  <a:srgbClr val="000000"/>
                </a:solidFill>
              </a:rPr>
              <a:t>displays</a:t>
            </a:r>
            <a:r>
              <a:rPr lang="en-US" sz="4320" dirty="0">
                <a:solidFill>
                  <a:srgbClr val="000000"/>
                </a:solidFill>
              </a:rPr>
              <a:t> current streak and points to claim  reward. </a:t>
            </a:r>
            <a:endParaRPr lang="en-CA" sz="432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3022349" y="2761640"/>
            <a:ext cx="9382221" cy="4912114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CA" sz="5400" b="1" dirty="0"/>
              <a:t>Benefits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Delayed Gratification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Develop Positive Behaviors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Builds Healthy Habits into Adulthood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Recognize Feelings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Improves Physical Health</a:t>
            </a:r>
          </a:p>
          <a:p>
            <a:pPr marL="771525" indent="-771525">
              <a:buFont typeface="Arial" panose="020B0604020202020204" pitchFamily="34" charset="0"/>
              <a:buChar char="•"/>
            </a:pPr>
            <a:r>
              <a:rPr lang="en-CA" sz="4320" dirty="0"/>
              <a:t>Better Sleep Quality</a:t>
            </a:r>
          </a:p>
        </p:txBody>
      </p:sp>
      <p:sp>
        <p:nvSpPr>
          <p:cNvPr id="18" name="Rectangle 17"/>
          <p:cNvSpPr/>
          <p:nvPr/>
        </p:nvSpPr>
        <p:spPr>
          <a:xfrm flipV="1">
            <a:off x="11280921" y="3665893"/>
            <a:ext cx="9598090" cy="144590"/>
          </a:xfrm>
          <a:prstGeom prst="rect">
            <a:avLst/>
          </a:prstGeom>
          <a:solidFill>
            <a:srgbClr val="FFC6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45"/>
          </a:p>
        </p:txBody>
      </p:sp>
      <p:sp>
        <p:nvSpPr>
          <p:cNvPr id="19" name="Subtitle 2"/>
          <p:cNvSpPr txBox="1"/>
          <p:nvPr/>
        </p:nvSpPr>
        <p:spPr>
          <a:xfrm>
            <a:off x="13424443" y="3930545"/>
            <a:ext cx="5889748" cy="1044978"/>
          </a:xfrm>
          <a:prstGeom prst="rect">
            <a:avLst/>
          </a:prstGeom>
        </p:spPr>
        <p:txBody>
          <a:bodyPr vert="horz" lIns="246888" tIns="123444" rIns="246888" bIns="123444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4860" dirty="0"/>
              <a:t>Smartphone Lockbox</a:t>
            </a:r>
            <a:endParaRPr lang="en-US" sz="486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D44F6-4E72-D949-B21D-19BF801F6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24" b="95787" l="2241" r="97759">
                        <a14:foregroundMark x1="31933" y1="5899" x2="21289" y2="32865"/>
                        <a14:foregroundMark x1="21289" y1="32865" x2="28852" y2="73596"/>
                        <a14:foregroundMark x1="28852" y1="73596" x2="71709" y2="74157"/>
                        <a14:foregroundMark x1="71709" y1="74157" x2="87115" y2="36798"/>
                        <a14:foregroundMark x1="87115" y1="36798" x2="68067" y2="13764"/>
                        <a14:foregroundMark x1="68067" y1="13764" x2="26611" y2="16292"/>
                        <a14:foregroundMark x1="26611" y1="16292" x2="15966" y2="42416"/>
                        <a14:foregroundMark x1="15966" y1="42416" x2="32493" y2="66292"/>
                        <a14:foregroundMark x1="32493" y1="66292" x2="62185" y2="62921"/>
                        <a14:foregroundMark x1="62185" y1="62921" x2="61345" y2="29494"/>
                        <a14:foregroundMark x1="61345" y1="29494" x2="40896" y2="55337"/>
                        <a14:foregroundMark x1="40896" y1="55337" x2="61064" y2="32022"/>
                        <a14:foregroundMark x1="61064" y1="32022" x2="46779" y2="39045"/>
                        <a14:foregroundMark x1="77871" y1="12921" x2="18768" y2="8427"/>
                        <a14:foregroundMark x1="18768" y1="8427" x2="13725" y2="14607"/>
                        <a14:foregroundMark x1="15686" y1="9831" x2="2241" y2="33708"/>
                        <a14:foregroundMark x1="2241" y1="33708" x2="7003" y2="89326"/>
                        <a14:foregroundMark x1="7003" y1="89326" x2="40056" y2="95787"/>
                        <a14:foregroundMark x1="40056" y1="95787" x2="47899" y2="93258"/>
                        <a14:foregroundMark x1="39496" y1="83146" x2="33333" y2="81180"/>
                        <a14:foregroundMark x1="31373" y1="80899" x2="17367" y2="78652"/>
                        <a14:foregroundMark x1="15406" y1="74157" x2="10644" y2="28090"/>
                        <a14:foregroundMark x1="10084" y1="23596" x2="5322" y2="76404"/>
                        <a14:foregroundMark x1="11204" y1="65449" x2="41457" y2="39607"/>
                        <a14:foregroundMark x1="41457" y1="39607" x2="41737" y2="39607"/>
                        <a14:foregroundMark x1="82073" y1="39045" x2="69188" y2="64045"/>
                        <a14:foregroundMark x1="69188" y1="64045" x2="67787" y2="63483"/>
                        <a14:foregroundMark x1="73109" y1="42416" x2="62745" y2="55618"/>
                        <a14:foregroundMark x1="65826" y1="52809" x2="48459" y2="31742"/>
                        <a14:foregroundMark x1="48459" y1="31742" x2="36415" y2="30899"/>
                        <a14:foregroundMark x1="64146" y1="25000" x2="77311" y2="31180"/>
                        <a14:foregroundMark x1="76751" y1="25281" x2="63305" y2="5337"/>
                        <a14:foregroundMark x1="54622" y1="4775" x2="33894" y2="7865"/>
                        <a14:foregroundMark x1="52941" y1="1966" x2="81793" y2="7584"/>
                        <a14:foregroundMark x1="81793" y1="7584" x2="82633" y2="8427"/>
                        <a14:foregroundMark x1="82633" y1="8146" x2="90756" y2="32865"/>
                        <a14:foregroundMark x1="90476" y1="34831" x2="92997" y2="55618"/>
                        <a14:foregroundMark x1="90196" y1="67135" x2="76471" y2="87921"/>
                        <a14:foregroundMark x1="68067" y1="88483" x2="53501" y2="87921"/>
                        <a14:foregroundMark x1="55182" y1="82303" x2="58263" y2="94663"/>
                        <a14:foregroundMark x1="48179" y1="95506" x2="86555" y2="91292"/>
                        <a14:foregroundMark x1="86275" y1="90449" x2="91317" y2="68539"/>
                        <a14:foregroundMark x1="91877" y1="66011" x2="91877" y2="45506"/>
                        <a14:foregroundMark x1="92157" y1="37640" x2="94398" y2="80337"/>
                        <a14:foregroundMark x1="69748" y1="67697" x2="68067" y2="65169"/>
                        <a14:foregroundMark x1="81513" y1="60112" x2="83473" y2="61517"/>
                        <a14:foregroundMark x1="86275" y1="58708" x2="64986" y2="62640"/>
                        <a14:foregroundMark x1="3081" y1="71910" x2="2801" y2="23596"/>
                        <a14:foregroundMark x1="95518" y1="20787" x2="93838" y2="78652"/>
                        <a14:foregroundMark x1="93838" y1="78652" x2="95518" y2="75562"/>
                        <a14:foregroundMark x1="94118" y1="71629" x2="97759" y2="41854"/>
                        <a14:foregroundMark x1="40056" y1="62640" x2="40056" y2="62640"/>
                        <a14:backgroundMark x1="4482" y1="4213" x2="9244" y2="2528"/>
                        <a14:backgroundMark x1="7843" y1="2809" x2="840" y2="8146"/>
                        <a14:backgroundMark x1="94118" y1="3652" x2="98880" y2="64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3032" y="18928637"/>
            <a:ext cx="1678192" cy="1673494"/>
          </a:xfrm>
          <a:prstGeom prst="rect">
            <a:avLst/>
          </a:prstGeom>
        </p:spPr>
      </p:pic>
      <p:pic>
        <p:nvPicPr>
          <p:cNvPr id="1028" name="Picture 4" descr="Chart: America's Favorite Bedside Companion? | Statista">
            <a:extLst>
              <a:ext uri="{FF2B5EF4-FFF2-40B4-BE49-F238E27FC236}">
                <a16:creationId xmlns:a16="http://schemas.microsoft.com/office/drawing/2014/main" id="{77CE4AC7-BE1F-47FA-A884-E476C4AB97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b="15557"/>
          <a:stretch/>
        </p:blipFill>
        <p:spPr bwMode="auto">
          <a:xfrm>
            <a:off x="10260985" y="13399057"/>
            <a:ext cx="11670806" cy="6266721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E5062B15-889F-2180-6D13-83937FA37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22" b="98174" l="6637" r="96054">
                        <a14:foregroundMark x1="16951" y1="32174" x2="41614" y2="18261"/>
                        <a14:foregroundMark x1="41614" y1="18261" x2="43857" y2="15913"/>
                        <a14:foregroundMark x1="44574" y1="12000" x2="35157" y2="18522"/>
                        <a14:foregroundMark x1="19103" y1="76000" x2="42332" y2="89391"/>
                        <a14:foregroundMark x1="42332" y1="89391" x2="58744" y2="88174"/>
                        <a14:foregroundMark x1="58744" y1="88174" x2="71031" y2="79304"/>
                        <a14:foregroundMark x1="71031" y1="79304" x2="81614" y2="76522"/>
                        <a14:foregroundMark x1="51211" y1="38522" x2="57220" y2="42000"/>
                        <a14:foregroundMark x1="28251" y1="18522" x2="50404" y2="6522"/>
                        <a14:foregroundMark x1="12287" y1="27826" x2="6726" y2="32870"/>
                        <a14:foregroundMark x1="47803" y1="94174" x2="54170" y2="93739"/>
                        <a14:foregroundMark x1="50852" y1="98174" x2="50852" y2="98174"/>
                        <a14:foregroundMark x1="88520" y1="74174" x2="92735" y2="72522"/>
                        <a14:foregroundMark x1="94350" y1="69826" x2="95157" y2="53652"/>
                        <a14:foregroundMark x1="67892" y1="52522" x2="67175" y2="45304"/>
                        <a14:foregroundMark x1="79552" y1="37826" x2="79552" y2="37826"/>
                        <a14:foregroundMark x1="81794" y1="37826" x2="85919" y2="36000"/>
                        <a14:foregroundMark x1="93991" y1="30870" x2="86457" y2="35304"/>
                        <a14:foregroundMark x1="94529" y1="31130" x2="96054" y2="46696"/>
                        <a14:foregroundMark x1="18117" y1="24174" x2="18117" y2="24174"/>
                        <a14:foregroundMark x1="24126" y1="36174" x2="24126" y2="36174"/>
                        <a14:foregroundMark x1="55336" y1="9826" x2="84664" y2="24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893" y="8646045"/>
            <a:ext cx="4455420" cy="460482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BDAF99E3-AF0A-F00F-A8DE-09E8E53EF6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99" b="96838" l="3183" r="97487">
                        <a14:foregroundMark x1="27722" y1="15652" x2="74037" y2="18182"/>
                        <a14:foregroundMark x1="49749" y1="16047" x2="40871" y2="38972"/>
                        <a14:foregroundMark x1="40871" y1="38972" x2="37940" y2="42530"/>
                        <a14:foregroundMark x1="25042" y1="38814" x2="37856" y2="35336"/>
                        <a14:foregroundMark x1="37856" y1="35336" x2="41206" y2="28775"/>
                        <a14:foregroundMark x1="38861" y1="29802" x2="25209" y2="35652"/>
                        <a14:foregroundMark x1="6365" y1="26324" x2="3769" y2="33518"/>
                        <a14:foregroundMark x1="5946" y1="28933" x2="13903" y2="35257"/>
                        <a14:foregroundMark x1="6784" y1="28696" x2="23953" y2="19921"/>
                        <a14:foregroundMark x1="24204" y1="20316" x2="32496" y2="26087"/>
                        <a14:foregroundMark x1="36683" y1="25929" x2="20101" y2="35652"/>
                        <a14:foregroundMark x1="3183" y1="35573" x2="7454" y2="72964"/>
                        <a14:foregroundMark x1="7454" y1="72964" x2="38526" y2="89091"/>
                        <a14:foregroundMark x1="38526" y1="89091" x2="53183" y2="87905"/>
                        <a14:foregroundMark x1="53183" y1="87905" x2="83417" y2="73755"/>
                        <a14:foregroundMark x1="83417" y1="73755" x2="64405" y2="75099"/>
                        <a14:foregroundMark x1="64405" y1="75099" x2="47655" y2="81344"/>
                        <a14:foregroundMark x1="47655" y1="81344" x2="34757" y2="80870"/>
                        <a14:foregroundMark x1="34757" y1="80870" x2="17839" y2="59447"/>
                        <a14:foregroundMark x1="17839" y1="59447" x2="23618" y2="45217"/>
                        <a14:foregroundMark x1="23618" y1="45217" x2="7956" y2="44111"/>
                        <a14:foregroundMark x1="7956" y1="44111" x2="4606" y2="46482"/>
                        <a14:foregroundMark x1="24874" y1="49802" x2="60218" y2="67826"/>
                        <a14:foregroundMark x1="60218" y1="67826" x2="61139" y2="67589"/>
                        <a14:foregroundMark x1="89531" y1="25771" x2="95477" y2="36443"/>
                        <a14:foregroundMark x1="95477" y1="36443" x2="96817" y2="62609"/>
                        <a14:foregroundMark x1="96817" y1="62609" x2="86432" y2="69170"/>
                        <a14:foregroundMark x1="86432" y1="69170" x2="84590" y2="52253"/>
                        <a14:foregroundMark x1="84590" y1="52253" x2="87186" y2="38340"/>
                        <a14:foregroundMark x1="87186" y1="38340" x2="74623" y2="32095"/>
                        <a14:foregroundMark x1="74623" y1="32095" x2="67085" y2="42292"/>
                        <a14:foregroundMark x1="67085" y1="42292" x2="52931" y2="51462"/>
                        <a14:foregroundMark x1="52931" y1="51462" x2="81658" y2="36285"/>
                        <a14:foregroundMark x1="81658" y1="36285" x2="87856" y2="52016"/>
                        <a14:foregroundMark x1="87856" y1="52016" x2="81407" y2="28379"/>
                        <a14:foregroundMark x1="81407" y1="28379" x2="68928" y2="14308"/>
                        <a14:foregroundMark x1="68928" y1="14308" x2="54523" y2="9723"/>
                        <a14:foregroundMark x1="54523" y1="9723" x2="62730" y2="10909"/>
                        <a14:foregroundMark x1="60218" y1="27194" x2="48660" y2="32253"/>
                        <a14:foregroundMark x1="48660" y1="32253" x2="41541" y2="38656"/>
                        <a14:foregroundMark x1="41960" y1="38419" x2="60637" y2="33597"/>
                        <a14:foregroundMark x1="19179" y1="33439" x2="31491" y2="29249"/>
                        <a14:foregroundMark x1="31491" y1="29249" x2="32747" y2="27431"/>
                        <a14:foregroundMark x1="8208" y1="47668" x2="15578" y2="49802"/>
                        <a14:foregroundMark x1="64405" y1="73360" x2="76801" y2="69960"/>
                        <a14:foregroundMark x1="76801" y1="69960" x2="78894" y2="66166"/>
                        <a14:foregroundMark x1="75879" y1="17549" x2="86683" y2="23083"/>
                        <a14:foregroundMark x1="86683" y1="23083" x2="93551" y2="34545"/>
                        <a14:foregroundMark x1="93551" y1="34545" x2="96399" y2="60000"/>
                        <a14:foregroundMark x1="96399" y1="60000" x2="90536" y2="71779"/>
                        <a14:foregroundMark x1="90536" y1="71779" x2="62479" y2="87826"/>
                        <a14:foregroundMark x1="62479" y1="87826" x2="49330" y2="91304"/>
                        <a14:foregroundMark x1="49330" y1="91304" x2="40536" y2="90988"/>
                        <a14:foregroundMark x1="8208" y1="75731" x2="40285" y2="93043"/>
                        <a14:foregroundMark x1="40285" y1="93043" x2="52178" y2="96364"/>
                        <a14:foregroundMark x1="52178" y1="96364" x2="86432" y2="78024"/>
                        <a14:foregroundMark x1="86432" y1="78024" x2="94472" y2="66640"/>
                        <a14:foregroundMark x1="94472" y1="66640" x2="95812" y2="31700"/>
                        <a14:foregroundMark x1="95812" y1="31700" x2="92797" y2="28300"/>
                        <a14:foregroundMark x1="86851" y1="41028" x2="49581" y2="51225"/>
                        <a14:foregroundMark x1="49581" y1="51225" x2="34422" y2="59130"/>
                        <a14:foregroundMark x1="34422" y1="59130" x2="19263" y2="60079"/>
                        <a14:foregroundMark x1="19263" y1="60079" x2="52680" y2="68854"/>
                        <a14:foregroundMark x1="52680" y1="68854" x2="66332" y2="69012"/>
                        <a14:foregroundMark x1="66332" y1="69012" x2="80905" y2="56206"/>
                        <a14:foregroundMark x1="80905" y1="56206" x2="80402" y2="56285"/>
                        <a14:foregroundMark x1="40704" y1="49644" x2="18342" y2="38972"/>
                        <a14:foregroundMark x1="18342" y1="38972" x2="21776" y2="39921"/>
                        <a14:foregroundMark x1="10804" y1="61976" x2="20268" y2="66482"/>
                        <a14:foregroundMark x1="43132" y1="93518" x2="55193" y2="94071"/>
                        <a14:foregroundMark x1="55193" y1="94071" x2="55360" y2="93992"/>
                        <a14:foregroundMark x1="43719" y1="95731" x2="52178" y2="96838"/>
                        <a14:foregroundMark x1="87521" y1="77787" x2="96650" y2="69565"/>
                        <a14:foregroundMark x1="96650" y1="69565" x2="97571" y2="34071"/>
                        <a14:foregroundMark x1="97571" y1="34071" x2="93719" y2="30435"/>
                        <a14:foregroundMark x1="41206" y1="7036" x2="52596" y2="3399"/>
                        <a14:foregroundMark x1="52596" y1="3399" x2="59380" y2="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303" y="8639990"/>
            <a:ext cx="4395900" cy="4660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BFB828-5201-06BB-E5E8-A2158D4243CD}"/>
              </a:ext>
            </a:extLst>
          </p:cNvPr>
          <p:cNvSpPr txBox="1"/>
          <p:nvPr/>
        </p:nvSpPr>
        <p:spPr>
          <a:xfrm>
            <a:off x="22999658" y="15195247"/>
            <a:ext cx="9427605" cy="4985980"/>
          </a:xfrm>
          <a:prstGeom prst="rect">
            <a:avLst/>
          </a:prstGeom>
          <a:noFill/>
          <a:ln w="127000" cap="rnd" cmpd="thickThin">
            <a:solidFill>
              <a:srgbClr val="114736"/>
            </a:solidFill>
            <a:bevel/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sz="5400" b="1" dirty="0"/>
              <a:t>References</a:t>
            </a:r>
          </a:p>
          <a:p>
            <a:r>
              <a:rPr lang="en-CA" sz="2400" dirty="0"/>
              <a:t>Richter, F. (2019, May 31). </a:t>
            </a:r>
            <a:r>
              <a:rPr lang="en-CA" sz="2400" i="1" dirty="0"/>
              <a:t>Infographic: America's favorite bedside companion?</a:t>
            </a:r>
            <a:r>
              <a:rPr lang="en-CA" sz="2400" dirty="0"/>
              <a:t> Statista Infographics. Retrieved March 20, 2023, from https://</a:t>
            </a:r>
            <a:r>
              <a:rPr lang="en-CA" sz="2400" dirty="0" err="1"/>
              <a:t>www.statista.com</a:t>
            </a:r>
            <a:r>
              <a:rPr lang="en-CA" sz="2400" dirty="0"/>
              <a:t>/chart/12017/smartphone-use-in-the-morning-and-at-night/ </a:t>
            </a:r>
          </a:p>
          <a:p>
            <a:endParaRPr lang="en-CA" sz="2400" dirty="0"/>
          </a:p>
          <a:p>
            <a:r>
              <a:rPr lang="en-CA" sz="2400" dirty="0">
                <a:effectLst/>
              </a:rPr>
              <a:t>UR courses: Log in to the site. (n.d.). Retrieved March 21, 2023, from https://</a:t>
            </a:r>
            <a:r>
              <a:rPr lang="en-CA" sz="2400" dirty="0" err="1">
                <a:effectLst/>
              </a:rPr>
              <a:t>urcourses.uregina.ca</a:t>
            </a:r>
            <a:r>
              <a:rPr lang="en-CA" sz="2400" dirty="0">
                <a:effectLst/>
              </a:rPr>
              <a:t>/mod/page/</a:t>
            </a:r>
            <a:r>
              <a:rPr lang="en-CA" sz="2400" dirty="0" err="1">
                <a:effectLst/>
              </a:rPr>
              <a:t>view.php?id</a:t>
            </a:r>
            <a:r>
              <a:rPr lang="en-CA" sz="2400" dirty="0">
                <a:effectLst/>
              </a:rPr>
              <a:t>=1971431 </a:t>
            </a:r>
          </a:p>
          <a:p>
            <a:endParaRPr lang="en-CA" sz="2400" dirty="0"/>
          </a:p>
          <a:p>
            <a:r>
              <a:rPr lang="en-CA" sz="2400" i="1" dirty="0"/>
              <a:t>Visual identity</a:t>
            </a:r>
            <a:r>
              <a:rPr lang="en-CA" sz="2400" dirty="0"/>
              <a:t>. University of Regina. (n.d.). Retrieved March 20, 2023, from https://</a:t>
            </a:r>
            <a:r>
              <a:rPr lang="en-CA" sz="2400" dirty="0" err="1"/>
              <a:t>www.uregina.ca</a:t>
            </a:r>
            <a:r>
              <a:rPr lang="en-CA" sz="2400" dirty="0"/>
              <a:t>/communications-marketing/visual-identity.html#fact_15_5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15420B-3254-D731-5B63-6861AB47374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809" b="1855"/>
          <a:stretch/>
        </p:blipFill>
        <p:spPr>
          <a:xfrm>
            <a:off x="5287780" y="18928636"/>
            <a:ext cx="1651430" cy="16416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387</TotalTime>
  <Words>287</Words>
  <Application>Microsoft Macintosh PowerPoint</Application>
  <PresentationFormat>Custom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-apple-system</vt:lpstr>
      <vt:lpstr>Arial</vt:lpstr>
      <vt:lpstr>Calibri</vt:lpstr>
      <vt:lpstr>Calibri Light</vt:lpstr>
      <vt:lpstr>gg sans</vt:lpstr>
      <vt:lpstr>Office Theme</vt:lpstr>
      <vt:lpstr>Well-Phone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WellPhone Smart Phone Lockbox</dc:title>
  <dc:creator>Jadon Donais</dc:creator>
  <cp:lastModifiedBy>Jadon Donais</cp:lastModifiedBy>
  <cp:revision>8</cp:revision>
  <dcterms:created xsi:type="dcterms:W3CDTF">2023-03-20T00:04:30Z</dcterms:created>
  <dcterms:modified xsi:type="dcterms:W3CDTF">2023-03-21T23:25:08Z</dcterms:modified>
</cp:coreProperties>
</file>